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26"/>
  </p:notesMasterIdLst>
  <p:sldIdLst>
    <p:sldId id="283" r:id="rId2"/>
    <p:sldId id="284" r:id="rId3"/>
    <p:sldId id="268" r:id="rId4"/>
    <p:sldId id="258" r:id="rId5"/>
    <p:sldId id="259" r:id="rId6"/>
    <p:sldId id="266" r:id="rId7"/>
    <p:sldId id="272" r:id="rId8"/>
    <p:sldId id="305" r:id="rId9"/>
    <p:sldId id="304" r:id="rId10"/>
    <p:sldId id="307" r:id="rId11"/>
    <p:sldId id="306" r:id="rId12"/>
    <p:sldId id="303" r:id="rId13"/>
    <p:sldId id="308" r:id="rId14"/>
    <p:sldId id="309" r:id="rId15"/>
    <p:sldId id="315" r:id="rId16"/>
    <p:sldId id="310" r:id="rId17"/>
    <p:sldId id="311" r:id="rId18"/>
    <p:sldId id="317" r:id="rId19"/>
    <p:sldId id="312" r:id="rId20"/>
    <p:sldId id="313" r:id="rId21"/>
    <p:sldId id="314" r:id="rId22"/>
    <p:sldId id="302" r:id="rId23"/>
    <p:sldId id="316" r:id="rId24"/>
    <p:sldId id="274" r:id="rId2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99" d="100"/>
          <a:sy n="99" d="100"/>
        </p:scale>
        <p:origin x="-9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notesMaster" Target="notesMasters/notesMaster1.xml"/><Relationship Id="rId27" Type="http://schemas.openxmlformats.org/officeDocument/2006/relationships/printerSettings" Target="printerSettings/printerSettings1.bin"/><Relationship Id="rId28" Type="http://schemas.openxmlformats.org/officeDocument/2006/relationships/presProps" Target="presProps.xml"/><Relationship Id="rId29" Type="http://schemas.openxmlformats.org/officeDocument/2006/relationships/viewProps" Target="viewProps.xml"/><Relationship Id="rId30" Type="http://schemas.openxmlformats.org/officeDocument/2006/relationships/theme" Target="theme/theme1.xml"/><Relationship Id="rId3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1ACB7F-E54D-9845-B292-F00BE21BA1AD}" type="datetimeFigureOut">
              <a:rPr lang="en-US" smtClean="0"/>
              <a:pPr/>
              <a:t>10/24/17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B80CB9-6A01-C34D-A0E1-1624FC7DD3D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18082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Show the child’s read aloud</a:t>
            </a:r>
            <a:r>
              <a:rPr lang="en-US" baseline="0" dirty="0" smtClean="0"/>
              <a:t> </a:t>
            </a:r>
            <a:r>
              <a:rPr lang="en-US" dirty="0" smtClean="0"/>
              <a:t>book review to demonstrate readers theatre and fluency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B80CB9-6A01-C34D-A0E1-1624FC7DD3DD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56527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Relationship Id="rId3" Type="http://schemas.openxmlformats.org/officeDocument/2006/relationships/image" Target="../media/image7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Relationship Id="rId3" Type="http://schemas.openxmlformats.org/officeDocument/2006/relationships/image" Target="../media/image9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Relationship Id="rId3" Type="http://schemas.openxmlformats.org/officeDocument/2006/relationships/image" Target="../media/image7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Relationship Id="rId3" Type="http://schemas.openxmlformats.org/officeDocument/2006/relationships/image" Target="../media/image9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Relationship Id="rId3" Type="http://schemas.openxmlformats.org/officeDocument/2006/relationships/image" Target="../media/image9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Relationship Id="rId3" Type="http://schemas.openxmlformats.org/officeDocument/2006/relationships/image" Target="../media/image9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Relationship Id="rId3" Type="http://schemas.openxmlformats.org/officeDocument/2006/relationships/image" Target="../media/image9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Relationship Id="rId3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15"/>
          <p:cNvGrpSpPr/>
          <p:nvPr/>
        </p:nvGrpSpPr>
        <p:grpSpPr>
          <a:xfrm>
            <a:off x="0" y="0"/>
            <a:ext cx="1581220" cy="6858000"/>
            <a:chOff x="134471" y="0"/>
            <a:chExt cx="1581220" cy="6858000"/>
          </a:xfrm>
        </p:grpSpPr>
        <p:pic>
          <p:nvPicPr>
            <p:cNvPr id="7" name="Picture 6" descr="Overlay-Blank.jpg"/>
            <p:cNvPicPr>
              <a:picLocks noChangeAspect="1"/>
            </p:cNvPicPr>
            <p:nvPr userDrawn="1"/>
          </p:nvPicPr>
          <p:blipFill>
            <a:blip r:embed="rId2"/>
            <a:srcRect l="1471" r="83676"/>
            <a:stretch>
              <a:fillRect/>
            </a:stretch>
          </p:blipFill>
          <p:spPr>
            <a:xfrm>
              <a:off x="134471" y="0"/>
              <a:ext cx="1358153" cy="6858000"/>
            </a:xfrm>
            <a:prstGeom prst="rect">
              <a:avLst/>
            </a:prstGeom>
          </p:spPr>
        </p:pic>
        <p:pic>
          <p:nvPicPr>
            <p:cNvPr id="9" name="Picture 8" descr="Overlay-Vertic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1447800" y="0"/>
              <a:ext cx="267891" cy="6858000"/>
            </a:xfrm>
            <a:prstGeom prst="rect">
              <a:avLst/>
            </a:prstGeom>
          </p:spPr>
        </p:pic>
      </p:grpSp>
      <p:grpSp>
        <p:nvGrpSpPr>
          <p:cNvPr id="11" name="Group 16"/>
          <p:cNvGrpSpPr/>
          <p:nvPr/>
        </p:nvGrpSpPr>
        <p:grpSpPr>
          <a:xfrm>
            <a:off x="7546266" y="0"/>
            <a:ext cx="1597734" cy="6858000"/>
            <a:chOff x="7413812" y="0"/>
            <a:chExt cx="1597734" cy="6858000"/>
          </a:xfrm>
        </p:grpSpPr>
        <p:pic>
          <p:nvPicPr>
            <p:cNvPr id="8" name="Picture 7" descr="Overlay-Blank.jpg"/>
            <p:cNvPicPr>
              <a:picLocks noChangeAspect="1"/>
            </p:cNvPicPr>
            <p:nvPr userDrawn="1"/>
          </p:nvPicPr>
          <p:blipFill>
            <a:blip r:embed="rId2"/>
            <a:srcRect r="85125"/>
            <a:stretch>
              <a:fillRect/>
            </a:stretch>
          </p:blipFill>
          <p:spPr>
            <a:xfrm>
              <a:off x="7651376" y="0"/>
              <a:ext cx="1360170" cy="6858000"/>
            </a:xfrm>
            <a:prstGeom prst="rect">
              <a:avLst/>
            </a:prstGeom>
          </p:spPr>
        </p:pic>
        <p:pic>
          <p:nvPicPr>
            <p:cNvPr id="10" name="Picture 9" descr="Overlay-Vertic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 flipH="1">
              <a:off x="7413812" y="0"/>
              <a:ext cx="267891" cy="685800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54200" y="3693645"/>
            <a:ext cx="5446713" cy="1470025"/>
          </a:xfrm>
        </p:spPr>
        <p:txBody>
          <a:bodyPr anchor="b" anchorCtr="0"/>
          <a:lstStyle>
            <a:lvl1pPr>
              <a:lnSpc>
                <a:spcPts val="6800"/>
              </a:lnSpc>
              <a:defRPr sz="650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54200" y="5204011"/>
            <a:ext cx="5446713" cy="851647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257800" y="6356350"/>
            <a:ext cx="2133600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5ED27FE-AB56-2C4B-90C2-338B3DB27676}" type="datetimeFigureOut">
              <a:rPr lang="en-US" smtClean="0"/>
              <a:pPr/>
              <a:t>10/24/17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52600" y="6356350"/>
            <a:ext cx="2895600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pic>
        <p:nvPicPr>
          <p:cNvPr id="15" name="Picture 14" descr="HR-Color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4480" y="4841209"/>
            <a:ext cx="6035040" cy="340391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Blan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609600"/>
            <a:ext cx="3612822" cy="1536192"/>
          </a:xfr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0" kern="120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873625" y="381000"/>
            <a:ext cx="3813175" cy="5697538"/>
          </a:xfrm>
          <a:solidFill>
            <a:schemeClr val="bg1">
              <a:lumMod val="85000"/>
            </a:schemeClr>
          </a:solidFill>
          <a:ln w="101600">
            <a:solidFill>
              <a:schemeClr val="accent1">
                <a:lumMod val="40000"/>
                <a:lumOff val="60000"/>
                <a:alpha val="40000"/>
              </a:schemeClr>
            </a:solidFill>
            <a:miter lim="800000"/>
          </a:ln>
          <a:effectLst>
            <a:innerShdw blurRad="457200">
              <a:schemeClr val="accent1">
                <a:alpha val="80000"/>
              </a:schemeClr>
            </a:innerShdw>
            <a:softEdge rad="3175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79984" y="2209799"/>
            <a:ext cx="3613792" cy="3222625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sz="18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spcBef>
                <a:spcPts val="2400"/>
              </a:spcBef>
              <a:buClr>
                <a:schemeClr val="accent1">
                  <a:lumMod val="60000"/>
                  <a:lumOff val="40000"/>
                </a:schemeClr>
              </a:buClr>
              <a:buFont typeface="Candara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D27FE-AB56-2C4B-90C2-338B3DB27676}" type="datetimeFigureOut">
              <a:rPr lang="en-US" smtClean="0"/>
              <a:pPr/>
              <a:t>10/24/17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719C7-5CFC-AC46-9A46-F72631304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8"/>
          <p:cNvGrpSpPr/>
          <p:nvPr/>
        </p:nvGrpSpPr>
        <p:grpSpPr>
          <a:xfrm>
            <a:off x="4267200" y="0"/>
            <a:ext cx="4876800" cy="6858000"/>
            <a:chOff x="4267200" y="0"/>
            <a:chExt cx="4876800" cy="6858000"/>
          </a:xfrm>
        </p:grpSpPr>
        <p:pic>
          <p:nvPicPr>
            <p:cNvPr id="10" name="Picture 9" descr="Overlay-Blank.jpg"/>
            <p:cNvPicPr>
              <a:picLocks noChangeAspect="1"/>
            </p:cNvPicPr>
            <p:nvPr userDrawn="1"/>
          </p:nvPicPr>
          <p:blipFill>
            <a:blip r:embed="rId2"/>
            <a:srcRect l="4302" r="46875"/>
            <a:stretch>
              <a:fillRect/>
            </a:stretch>
          </p:blipFill>
          <p:spPr>
            <a:xfrm>
              <a:off x="4495800" y="0"/>
              <a:ext cx="4648200" cy="6858000"/>
            </a:xfrm>
            <a:prstGeom prst="rect">
              <a:avLst/>
            </a:prstGeom>
          </p:spPr>
        </p:pic>
        <p:pic>
          <p:nvPicPr>
            <p:cNvPr id="11" name="Picture 10" descr="Overlay-Vertic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 flipH="1">
              <a:off x="4267200" y="0"/>
              <a:ext cx="267891" cy="685800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609600"/>
            <a:ext cx="3612822" cy="1536192"/>
          </a:xfr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0" kern="120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873625" y="381000"/>
            <a:ext cx="3813175" cy="5697538"/>
          </a:xfrm>
          <a:solidFill>
            <a:schemeClr val="bg1">
              <a:lumMod val="85000"/>
            </a:schemeClr>
          </a:solidFill>
          <a:ln w="101600">
            <a:noFill/>
            <a:miter lim="800000"/>
          </a:ln>
          <a:effectLst>
            <a:innerShdw blurRad="457200">
              <a:schemeClr val="tx1">
                <a:lumMod val="50000"/>
                <a:lumOff val="50000"/>
                <a:alpha val="80000"/>
              </a:schemeClr>
            </a:innerShdw>
            <a:softEdge rad="1270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79984" y="2209799"/>
            <a:ext cx="3613792" cy="3222625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sz="18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spcBef>
                <a:spcPts val="2400"/>
              </a:spcBef>
              <a:buClr>
                <a:schemeClr val="accent1">
                  <a:lumMod val="60000"/>
                  <a:lumOff val="40000"/>
                </a:schemeClr>
              </a:buClr>
              <a:buFont typeface="Candara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D27FE-AB56-2C4B-90C2-338B3DB27676}" type="datetimeFigureOut">
              <a:rPr lang="en-US" smtClean="0"/>
              <a:pPr/>
              <a:t>10/24/17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719C7-5CFC-AC46-9A46-F72631304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1372650"/>
            <a:ext cx="9144000" cy="5485350"/>
            <a:chOff x="0" y="1372650"/>
            <a:chExt cx="9144000" cy="5485350"/>
          </a:xfrm>
        </p:grpSpPr>
        <p:pic>
          <p:nvPicPr>
            <p:cNvPr id="8" name="Picture 7" descr="Overlay-Blank.jpg"/>
            <p:cNvPicPr>
              <a:picLocks noChangeAspect="1"/>
            </p:cNvPicPr>
            <p:nvPr userDrawn="1"/>
          </p:nvPicPr>
          <p:blipFill>
            <a:blip r:embed="rId2"/>
            <a:srcRect t="23333"/>
            <a:stretch>
              <a:fillRect/>
            </a:stretch>
          </p:blipFill>
          <p:spPr>
            <a:xfrm>
              <a:off x="0" y="1600200"/>
              <a:ext cx="9144000" cy="5257800"/>
            </a:xfrm>
            <a:prstGeom prst="rect">
              <a:avLst/>
            </a:prstGeom>
          </p:spPr>
        </p:pic>
        <p:pic>
          <p:nvPicPr>
            <p:cNvPr id="9" name="Picture 8" descr="Overlay-Horizont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0" y="1372650"/>
              <a:ext cx="9144000" cy="267891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D27FE-AB56-2C4B-90C2-338B3DB27676}" type="datetimeFigureOut">
              <a:rPr lang="en-US" smtClean="0"/>
              <a:pPr/>
              <a:t>10/24/17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719C7-5CFC-AC46-9A46-F72631304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0"/>
          <p:cNvGrpSpPr/>
          <p:nvPr/>
        </p:nvGrpSpPr>
        <p:grpSpPr>
          <a:xfrm>
            <a:off x="0" y="0"/>
            <a:ext cx="7696200" cy="6858000"/>
            <a:chOff x="0" y="0"/>
            <a:chExt cx="7696200" cy="6858000"/>
          </a:xfrm>
        </p:grpSpPr>
        <p:pic>
          <p:nvPicPr>
            <p:cNvPr id="8" name="Picture 7" descr="Overlay-Blank.jpg"/>
            <p:cNvPicPr>
              <a:picLocks noChangeAspect="1"/>
            </p:cNvPicPr>
            <p:nvPr userDrawn="1"/>
          </p:nvPicPr>
          <p:blipFill>
            <a:blip r:embed="rId2"/>
            <a:srcRect l="1471" r="16862"/>
            <a:stretch>
              <a:fillRect/>
            </a:stretch>
          </p:blipFill>
          <p:spPr>
            <a:xfrm>
              <a:off x="0" y="0"/>
              <a:ext cx="7467600" cy="6858000"/>
            </a:xfrm>
            <a:prstGeom prst="rect">
              <a:avLst/>
            </a:prstGeom>
          </p:spPr>
        </p:pic>
        <p:pic>
          <p:nvPicPr>
            <p:cNvPr id="9" name="Picture 8" descr="Overlay-Vertic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7428309" y="0"/>
              <a:ext cx="267891" cy="6858000"/>
            </a:xfrm>
            <a:prstGeom prst="rect">
              <a:avLst/>
            </a:prstGeom>
          </p:spPr>
        </p:pic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0" y="381001"/>
            <a:ext cx="1447800" cy="56975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1000" y="381001"/>
            <a:ext cx="6705600" cy="56975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D27FE-AB56-2C4B-90C2-338B3DB27676}" type="datetimeFigureOut">
              <a:rPr lang="en-US" smtClean="0"/>
              <a:pPr/>
              <a:t>10/24/17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719C7-5CFC-AC46-9A46-F72631304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1372650"/>
            <a:ext cx="9144000" cy="5485350"/>
            <a:chOff x="0" y="1372650"/>
            <a:chExt cx="9144000" cy="5485350"/>
          </a:xfrm>
        </p:grpSpPr>
        <p:pic>
          <p:nvPicPr>
            <p:cNvPr id="8" name="Picture 7" descr="Overlay-Blank.jpg"/>
            <p:cNvPicPr>
              <a:picLocks noChangeAspect="1"/>
            </p:cNvPicPr>
            <p:nvPr userDrawn="1"/>
          </p:nvPicPr>
          <p:blipFill>
            <a:blip r:embed="rId2"/>
            <a:srcRect t="23333"/>
            <a:stretch>
              <a:fillRect/>
            </a:stretch>
          </p:blipFill>
          <p:spPr>
            <a:xfrm>
              <a:off x="0" y="1600200"/>
              <a:ext cx="9144000" cy="5257800"/>
            </a:xfrm>
            <a:prstGeom prst="rect">
              <a:avLst/>
            </a:prstGeom>
          </p:spPr>
        </p:pic>
        <p:pic>
          <p:nvPicPr>
            <p:cNvPr id="9" name="Picture 8" descr="Overlay-Horizont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0" y="1372650"/>
              <a:ext cx="9144000" cy="267891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D27FE-AB56-2C4B-90C2-338B3DB27676}" type="datetimeFigureOut">
              <a:rPr lang="en-US" smtClean="0"/>
              <a:pPr/>
              <a:t>10/24/17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719C7-5CFC-AC46-9A46-F72631304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15"/>
          <p:cNvGrpSpPr/>
          <p:nvPr/>
        </p:nvGrpSpPr>
        <p:grpSpPr>
          <a:xfrm>
            <a:off x="0" y="0"/>
            <a:ext cx="1581220" cy="6858000"/>
            <a:chOff x="134471" y="0"/>
            <a:chExt cx="1581220" cy="6858000"/>
          </a:xfrm>
        </p:grpSpPr>
        <p:pic>
          <p:nvPicPr>
            <p:cNvPr id="7" name="Picture 6" descr="Overlay-Blank.jpg"/>
            <p:cNvPicPr>
              <a:picLocks noChangeAspect="1"/>
            </p:cNvPicPr>
            <p:nvPr userDrawn="1"/>
          </p:nvPicPr>
          <p:blipFill>
            <a:blip r:embed="rId2"/>
            <a:srcRect l="1471" r="83676"/>
            <a:stretch>
              <a:fillRect/>
            </a:stretch>
          </p:blipFill>
          <p:spPr>
            <a:xfrm>
              <a:off x="134471" y="0"/>
              <a:ext cx="1358153" cy="6858000"/>
            </a:xfrm>
            <a:prstGeom prst="rect">
              <a:avLst/>
            </a:prstGeom>
          </p:spPr>
        </p:pic>
        <p:pic>
          <p:nvPicPr>
            <p:cNvPr id="9" name="Picture 8" descr="Overlay-Vertic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1447800" y="0"/>
              <a:ext cx="267891" cy="6858000"/>
            </a:xfrm>
            <a:prstGeom prst="rect">
              <a:avLst/>
            </a:prstGeom>
          </p:spPr>
        </p:pic>
      </p:grpSp>
      <p:grpSp>
        <p:nvGrpSpPr>
          <p:cNvPr id="11" name="Group 16"/>
          <p:cNvGrpSpPr/>
          <p:nvPr/>
        </p:nvGrpSpPr>
        <p:grpSpPr>
          <a:xfrm>
            <a:off x="7546266" y="0"/>
            <a:ext cx="1597734" cy="6858000"/>
            <a:chOff x="7413812" y="0"/>
            <a:chExt cx="1597734" cy="6858000"/>
          </a:xfrm>
        </p:grpSpPr>
        <p:pic>
          <p:nvPicPr>
            <p:cNvPr id="8" name="Picture 7" descr="Overlay-Blank.jpg"/>
            <p:cNvPicPr>
              <a:picLocks noChangeAspect="1"/>
            </p:cNvPicPr>
            <p:nvPr userDrawn="1"/>
          </p:nvPicPr>
          <p:blipFill>
            <a:blip r:embed="rId2"/>
            <a:srcRect r="85125"/>
            <a:stretch>
              <a:fillRect/>
            </a:stretch>
          </p:blipFill>
          <p:spPr>
            <a:xfrm>
              <a:off x="7651376" y="0"/>
              <a:ext cx="1360170" cy="6858000"/>
            </a:xfrm>
            <a:prstGeom prst="rect">
              <a:avLst/>
            </a:prstGeom>
          </p:spPr>
        </p:pic>
        <p:pic>
          <p:nvPicPr>
            <p:cNvPr id="10" name="Picture 9" descr="Overlay-Vertic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 flipH="1">
              <a:off x="7413812" y="0"/>
              <a:ext cx="267891" cy="685800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54200" y="3693645"/>
            <a:ext cx="5446713" cy="1470025"/>
          </a:xfrm>
        </p:spPr>
        <p:txBody>
          <a:bodyPr anchor="b" anchorCtr="0"/>
          <a:lstStyle>
            <a:lvl1pPr>
              <a:lnSpc>
                <a:spcPts val="6800"/>
              </a:lnSpc>
              <a:defRPr sz="650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54200" y="5204011"/>
            <a:ext cx="5446713" cy="851647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257800" y="6356350"/>
            <a:ext cx="2133600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5ED27FE-AB56-2C4B-90C2-338B3DB27676}" type="datetimeFigureOut">
              <a:rPr lang="en-US" smtClean="0"/>
              <a:pPr/>
              <a:t>10/24/17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52600" y="6356350"/>
            <a:ext cx="2895600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pic>
        <p:nvPicPr>
          <p:cNvPr id="15" name="Picture 14" descr="HR-Color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4480" y="4841209"/>
            <a:ext cx="6035040" cy="340391"/>
          </a:xfrm>
          <a:prstGeom prst="rect">
            <a:avLst/>
          </a:prstGeom>
        </p:spPr>
      </p:pic>
      <p:sp>
        <p:nvSpPr>
          <p:cNvPr id="14" name="Picture Placeholder 13"/>
          <p:cNvSpPr>
            <a:spLocks noGrp="1"/>
          </p:cNvSpPr>
          <p:nvPr>
            <p:ph type="pic" sz="quarter" idx="12"/>
          </p:nvPr>
        </p:nvSpPr>
        <p:spPr>
          <a:xfrm>
            <a:off x="3307977" y="950260"/>
            <a:ext cx="2528046" cy="2528046"/>
          </a:xfrm>
          <a:prstGeom prst="ellipse">
            <a:avLst/>
          </a:prstGeom>
          <a:solidFill>
            <a:schemeClr val="bg1">
              <a:lumMod val="85000"/>
            </a:schemeClr>
          </a:solidFill>
          <a:ln w="101600">
            <a:noFill/>
            <a:miter lim="800000"/>
          </a:ln>
          <a:effectLst>
            <a:innerShdw blurRad="762000">
              <a:schemeClr val="accent1">
                <a:alpha val="80000"/>
              </a:schemeClr>
            </a:innerShdw>
            <a:softEdge rad="317500"/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2400"/>
              </a:spcBef>
              <a:buClr>
                <a:schemeClr val="accent1">
                  <a:lumMod val="60000"/>
                  <a:lumOff val="40000"/>
                </a:schemeClr>
              </a:buClr>
              <a:buFont typeface="Candara" pitchFamily="34" charset="0"/>
              <a:buNone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4200" y="1851212"/>
            <a:ext cx="5446714" cy="1730375"/>
          </a:xfrm>
        </p:spPr>
        <p:txBody>
          <a:bodyPr anchor="b" anchorCtr="0"/>
          <a:lstStyle>
            <a:lvl1pPr algn="ctr">
              <a:lnSpc>
                <a:spcPts val="6800"/>
              </a:lnSpc>
              <a:defRPr sz="6500" b="0" cap="none" baseline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54200" y="3576918"/>
            <a:ext cx="5446714" cy="829982"/>
          </a:xfrm>
        </p:spPr>
        <p:txBody>
          <a:bodyPr anchor="t" anchorCtr="0"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D27FE-AB56-2C4B-90C2-338B3DB27676}" type="datetimeFigureOut">
              <a:rPr lang="en-US" smtClean="0"/>
              <a:pPr/>
              <a:t>10/24/17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719C7-5CFC-AC46-9A46-F726313046F9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9"/>
          <p:cNvGrpSpPr/>
          <p:nvPr/>
        </p:nvGrpSpPr>
        <p:grpSpPr>
          <a:xfrm>
            <a:off x="0" y="0"/>
            <a:ext cx="9144000" cy="1191256"/>
            <a:chOff x="0" y="0"/>
            <a:chExt cx="9144000" cy="1191256"/>
          </a:xfrm>
        </p:grpSpPr>
        <p:pic>
          <p:nvPicPr>
            <p:cNvPr id="8" name="Picture 7" descr="Overlay-Blank.jpg"/>
            <p:cNvPicPr>
              <a:picLocks noChangeAspect="1"/>
            </p:cNvPicPr>
            <p:nvPr userDrawn="1"/>
          </p:nvPicPr>
          <p:blipFill>
            <a:blip r:embed="rId2"/>
            <a:srcRect b="85555"/>
            <a:stretch>
              <a:fillRect/>
            </a:stretch>
          </p:blipFill>
          <p:spPr>
            <a:xfrm>
              <a:off x="0" y="0"/>
              <a:ext cx="9144000" cy="990600"/>
            </a:xfrm>
            <a:prstGeom prst="rect">
              <a:avLst/>
            </a:prstGeom>
          </p:spPr>
        </p:pic>
        <p:pic>
          <p:nvPicPr>
            <p:cNvPr id="9" name="Picture 8" descr="Overlay-Horizont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 flipV="1">
              <a:off x="0" y="923365"/>
              <a:ext cx="9144000" cy="267891"/>
            </a:xfrm>
            <a:prstGeom prst="rect">
              <a:avLst/>
            </a:prstGeom>
          </p:spPr>
        </p:pic>
      </p:grpSp>
      <p:grpSp>
        <p:nvGrpSpPr>
          <p:cNvPr id="10" name="Group 10"/>
          <p:cNvGrpSpPr/>
          <p:nvPr/>
        </p:nvGrpSpPr>
        <p:grpSpPr>
          <a:xfrm flipV="1">
            <a:off x="0" y="5666744"/>
            <a:ext cx="9144000" cy="1191256"/>
            <a:chOff x="0" y="0"/>
            <a:chExt cx="9144000" cy="1191256"/>
          </a:xfrm>
        </p:grpSpPr>
        <p:pic>
          <p:nvPicPr>
            <p:cNvPr id="12" name="Picture 11" descr="Overlay-Blank.jpg"/>
            <p:cNvPicPr>
              <a:picLocks noChangeAspect="1"/>
            </p:cNvPicPr>
            <p:nvPr userDrawn="1"/>
          </p:nvPicPr>
          <p:blipFill>
            <a:blip r:embed="rId2"/>
            <a:srcRect b="85555"/>
            <a:stretch>
              <a:fillRect/>
            </a:stretch>
          </p:blipFill>
          <p:spPr>
            <a:xfrm>
              <a:off x="0" y="0"/>
              <a:ext cx="9144000" cy="990600"/>
            </a:xfrm>
            <a:prstGeom prst="rect">
              <a:avLst/>
            </a:prstGeom>
          </p:spPr>
        </p:pic>
        <p:pic>
          <p:nvPicPr>
            <p:cNvPr id="13" name="Picture 12" descr="Overlay-Horizont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 flipV="1">
              <a:off x="0" y="923365"/>
              <a:ext cx="9144000" cy="267891"/>
            </a:xfrm>
            <a:prstGeom prst="rect">
              <a:avLst/>
            </a:prstGeom>
          </p:spPr>
        </p:pic>
      </p:grpSp>
      <p:pic>
        <p:nvPicPr>
          <p:cNvPr id="14" name="Picture 13" descr="HR-Color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4480" y="3258805"/>
            <a:ext cx="6035040" cy="340391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1372650"/>
            <a:ext cx="9144000" cy="5485350"/>
            <a:chOff x="0" y="1372650"/>
            <a:chExt cx="9144000" cy="5485350"/>
          </a:xfrm>
        </p:grpSpPr>
        <p:pic>
          <p:nvPicPr>
            <p:cNvPr id="9" name="Picture 8" descr="Overlay-Blank.jpg"/>
            <p:cNvPicPr>
              <a:picLocks noChangeAspect="1"/>
            </p:cNvPicPr>
            <p:nvPr userDrawn="1"/>
          </p:nvPicPr>
          <p:blipFill>
            <a:blip r:embed="rId2"/>
            <a:srcRect t="23333"/>
            <a:stretch>
              <a:fillRect/>
            </a:stretch>
          </p:blipFill>
          <p:spPr>
            <a:xfrm>
              <a:off x="0" y="1600200"/>
              <a:ext cx="9144000" cy="5257800"/>
            </a:xfrm>
            <a:prstGeom prst="rect">
              <a:avLst/>
            </a:prstGeom>
          </p:spPr>
        </p:pic>
        <p:pic>
          <p:nvPicPr>
            <p:cNvPr id="10" name="Picture 9" descr="Overlay-Horizont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0" y="1372650"/>
              <a:ext cx="9144000" cy="267891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92162" y="1774825"/>
            <a:ext cx="3566160" cy="430371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66534" y="1774825"/>
            <a:ext cx="3566160" cy="430371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D27FE-AB56-2C4B-90C2-338B3DB27676}" type="datetimeFigureOut">
              <a:rPr lang="en-US" smtClean="0"/>
              <a:pPr/>
              <a:t>10/24/17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719C7-5CFC-AC46-9A46-F72631304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1372650"/>
            <a:ext cx="9144000" cy="5485350"/>
            <a:chOff x="0" y="1372650"/>
            <a:chExt cx="9144000" cy="5485350"/>
          </a:xfrm>
        </p:grpSpPr>
        <p:pic>
          <p:nvPicPr>
            <p:cNvPr id="11" name="Picture 10" descr="Overlay-Blank.jpg"/>
            <p:cNvPicPr>
              <a:picLocks noChangeAspect="1"/>
            </p:cNvPicPr>
            <p:nvPr userDrawn="1"/>
          </p:nvPicPr>
          <p:blipFill>
            <a:blip r:embed="rId2"/>
            <a:srcRect t="23333"/>
            <a:stretch>
              <a:fillRect/>
            </a:stretch>
          </p:blipFill>
          <p:spPr>
            <a:xfrm>
              <a:off x="0" y="1600200"/>
              <a:ext cx="9144000" cy="5257800"/>
            </a:xfrm>
            <a:prstGeom prst="rect">
              <a:avLst/>
            </a:prstGeom>
          </p:spPr>
        </p:pic>
        <p:pic>
          <p:nvPicPr>
            <p:cNvPr id="12" name="Picture 11" descr="Overlay-Horizont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0" y="1372650"/>
              <a:ext cx="9144000" cy="267891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7240" y="1879320"/>
            <a:ext cx="3566160" cy="639762"/>
          </a:xfrm>
        </p:spPr>
        <p:txBody>
          <a:bodyPr anchor="b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2800" b="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7240" y="2590799"/>
            <a:ext cx="3566160" cy="3487739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66048" y="1879320"/>
            <a:ext cx="3566160" cy="639762"/>
          </a:xfrm>
        </p:spPr>
        <p:txBody>
          <a:bodyPr anchor="b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2800" b="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66048" y="2590799"/>
            <a:ext cx="3566160" cy="3487739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D27FE-AB56-2C4B-90C2-338B3DB27676}" type="datetimeFigureOut">
              <a:rPr lang="en-US" smtClean="0"/>
              <a:pPr/>
              <a:t>10/24/17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719C7-5CFC-AC46-9A46-F726313046F9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4" name="Picture 13" descr="Overlay-HorizontalBridge.jpg"/>
          <p:cNvPicPr>
            <a:picLocks noChangeAspect="1"/>
          </p:cNvPicPr>
          <p:nvPr/>
        </p:nvPicPr>
        <p:blipFill>
          <a:blip r:embed="rId3"/>
          <a:srcRect t="23425" r="61031" b="39764"/>
          <a:stretch>
            <a:fillRect/>
          </a:stretch>
        </p:blipFill>
        <p:spPr>
          <a:xfrm>
            <a:off x="4766048" y="2460812"/>
            <a:ext cx="3563348" cy="98613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</p:pic>
      <p:pic>
        <p:nvPicPr>
          <p:cNvPr id="15" name="Picture 14" descr="Overlay-HorizontalBridge.jpg"/>
          <p:cNvPicPr>
            <a:picLocks noChangeAspect="1"/>
          </p:cNvPicPr>
          <p:nvPr/>
        </p:nvPicPr>
        <p:blipFill>
          <a:blip r:embed="rId3"/>
          <a:srcRect t="23425" r="61031" b="39764"/>
          <a:stretch>
            <a:fillRect/>
          </a:stretch>
        </p:blipFill>
        <p:spPr>
          <a:xfrm>
            <a:off x="780052" y="2460812"/>
            <a:ext cx="3563348" cy="98613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0" y="1372650"/>
            <a:ext cx="9144000" cy="5485350"/>
            <a:chOff x="0" y="1372650"/>
            <a:chExt cx="9144000" cy="5485350"/>
          </a:xfrm>
        </p:grpSpPr>
        <p:pic>
          <p:nvPicPr>
            <p:cNvPr id="7" name="Picture 6" descr="Overlay-Blank.jpg"/>
            <p:cNvPicPr>
              <a:picLocks noChangeAspect="1"/>
            </p:cNvPicPr>
            <p:nvPr userDrawn="1"/>
          </p:nvPicPr>
          <p:blipFill>
            <a:blip r:embed="rId2"/>
            <a:srcRect t="23333"/>
            <a:stretch>
              <a:fillRect/>
            </a:stretch>
          </p:blipFill>
          <p:spPr>
            <a:xfrm>
              <a:off x="0" y="1600200"/>
              <a:ext cx="9144000" cy="5257800"/>
            </a:xfrm>
            <a:prstGeom prst="rect">
              <a:avLst/>
            </a:prstGeom>
          </p:spPr>
        </p:pic>
        <p:pic>
          <p:nvPicPr>
            <p:cNvPr id="8" name="Picture 7" descr="Overlay-Horizont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0" y="1372650"/>
              <a:ext cx="9144000" cy="267891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D27FE-AB56-2C4B-90C2-338B3DB27676}" type="datetimeFigureOut">
              <a:rPr lang="en-US" smtClean="0"/>
              <a:pPr/>
              <a:t>10/24/17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719C7-5CFC-AC46-9A46-F72631304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Overlay-Blan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D27FE-AB56-2C4B-90C2-338B3DB27676}" type="datetimeFigureOut">
              <a:rPr lang="en-US" smtClean="0"/>
              <a:pPr/>
              <a:t>10/24/17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719C7-5CFC-AC46-9A46-F72631304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1"/>
          <p:cNvGrpSpPr/>
          <p:nvPr/>
        </p:nvGrpSpPr>
        <p:grpSpPr>
          <a:xfrm>
            <a:off x="4267200" y="0"/>
            <a:ext cx="4876800" cy="6858000"/>
            <a:chOff x="4267200" y="0"/>
            <a:chExt cx="4876800" cy="6858000"/>
          </a:xfrm>
        </p:grpSpPr>
        <p:pic>
          <p:nvPicPr>
            <p:cNvPr id="9" name="Picture 8" descr="Overlay-Blank.jpg"/>
            <p:cNvPicPr>
              <a:picLocks noChangeAspect="1"/>
            </p:cNvPicPr>
            <p:nvPr userDrawn="1"/>
          </p:nvPicPr>
          <p:blipFill>
            <a:blip r:embed="rId2"/>
            <a:srcRect l="4302" r="46875"/>
            <a:stretch>
              <a:fillRect/>
            </a:stretch>
          </p:blipFill>
          <p:spPr>
            <a:xfrm>
              <a:off x="4495800" y="0"/>
              <a:ext cx="4648200" cy="6858000"/>
            </a:xfrm>
            <a:prstGeom prst="rect">
              <a:avLst/>
            </a:prstGeom>
          </p:spPr>
        </p:pic>
        <p:pic>
          <p:nvPicPr>
            <p:cNvPr id="10" name="Picture 9" descr="Overlay-Vertic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 flipH="1">
              <a:off x="4267200" y="0"/>
              <a:ext cx="267891" cy="685800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609600"/>
            <a:ext cx="3612776" cy="1537447"/>
          </a:xfrm>
        </p:spPr>
        <p:txBody>
          <a:bodyPr anchor="b"/>
          <a:lstStyle>
            <a:lvl1pPr algn="ctr">
              <a:lnSpc>
                <a:spcPct val="100000"/>
              </a:lnSpc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85859" y="381001"/>
            <a:ext cx="3813174" cy="5697537"/>
          </a:xfrm>
        </p:spPr>
        <p:txBody>
          <a:bodyPr>
            <a:normAutofit/>
          </a:bodyPr>
          <a:lstStyle>
            <a:lvl1pPr>
              <a:defRPr sz="2400" b="0"/>
            </a:lvl1pPr>
            <a:lvl2pPr>
              <a:defRPr sz="2200" b="0"/>
            </a:lvl2pPr>
            <a:lvl3pPr>
              <a:defRPr sz="2000" b="0"/>
            </a:lvl3pPr>
            <a:lvl4pPr>
              <a:defRPr sz="1800" b="0"/>
            </a:lvl4pPr>
            <a:lvl5pPr>
              <a:defRPr sz="1800" b="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2209801"/>
            <a:ext cx="3612776" cy="3200400"/>
          </a:xfrm>
        </p:spPr>
        <p:txBody>
          <a:bodyPr>
            <a:normAutofit/>
          </a:bodyPr>
          <a:lstStyle>
            <a:lvl1pPr marL="0" indent="0" algn="ctr">
              <a:buNone/>
              <a:defRPr sz="18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D27FE-AB56-2C4B-90C2-338B3DB27676}" type="datetimeFigureOut">
              <a:rPr lang="en-US" smtClean="0"/>
              <a:pPr/>
              <a:t>10/24/17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267200" y="6356350"/>
            <a:ext cx="609600" cy="365125"/>
          </a:xfrm>
        </p:spPr>
        <p:txBody>
          <a:bodyPr/>
          <a:lstStyle>
            <a:lvl1pPr algn="ctr">
              <a:defRPr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</a:lstStyle>
          <a:p>
            <a:fld id="{97C719C7-5CFC-AC46-9A46-F72631304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92162" y="40341"/>
            <a:ext cx="7570787" cy="14119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2162" y="1761565"/>
            <a:ext cx="7570787" cy="42896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51812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</a:lstStyle>
          <a:p>
            <a:fld id="{35ED27FE-AB56-2C4B-90C2-338B3DB27676}" type="datetimeFigureOut">
              <a:rPr lang="en-US" smtClean="0"/>
              <a:pPr/>
              <a:t>10/24/17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267200" y="6356350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</a:lstStyle>
          <a:p>
            <a:fld id="{97C719C7-5CFC-AC46-9A46-F726313046F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2035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</a:lstStyle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ctr" defTabSz="914400" rtl="0" eaLnBrk="1" latinLnBrk="0" hangingPunct="1">
        <a:lnSpc>
          <a:spcPts val="6000"/>
        </a:lnSpc>
        <a:spcBef>
          <a:spcPct val="0"/>
        </a:spcBef>
        <a:buNone/>
        <a:defRPr sz="5400" kern="1200">
          <a:solidFill>
            <a:schemeClr val="tx2"/>
          </a:solidFill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2400"/>
        </a:spcBef>
        <a:buClr>
          <a:schemeClr val="accent1">
            <a:lumMod val="60000"/>
            <a:lumOff val="40000"/>
          </a:schemeClr>
        </a:buClr>
        <a:buFont typeface="Candara" pitchFamily="34" charset="0"/>
        <a:buChar char="•"/>
        <a:defRPr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ts val="600"/>
        </a:spcBef>
        <a:buClr>
          <a:schemeClr val="tx2"/>
        </a:buClr>
        <a:buFont typeface="Candara" pitchFamily="34" charset="0"/>
        <a:buChar char="•"/>
        <a:defRPr sz="2600" kern="1200">
          <a:solidFill>
            <a:schemeClr val="tx2"/>
          </a:solidFill>
          <a:latin typeface="+mn-lt"/>
          <a:ea typeface="+mn-ea"/>
          <a:cs typeface="+mn-cs"/>
        </a:defRPr>
      </a:lvl2pPr>
      <a:lvl3pPr marL="1035050" indent="-349250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Font typeface="Candara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371600" indent="-336550" algn="l" defTabSz="914400" rtl="0" eaLnBrk="1" latinLnBrk="0" hangingPunct="1">
        <a:spcBef>
          <a:spcPts val="600"/>
        </a:spcBef>
        <a:buClr>
          <a:schemeClr val="tx2"/>
        </a:buClr>
        <a:buFont typeface="Candara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4pPr>
      <a:lvl5pPr marL="1720850" indent="-349250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Font typeface="Candara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3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3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thinglink.com/scene/845489089368031235" TargetMode="External"/><Relationship Id="rId3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thinglink.com/scene/551076959698812930" TargetMode="External"/><Relationship Id="rId3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thinglink.com/scene/539096010878615553" TargetMode="External"/><Relationship Id="rId3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thinglink.com/scene/337948145403035650?buttonSource=userPage" TargetMode="External"/><Relationship Id="rId3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hinglink.com/scene/540341169456939009" TargetMode="External"/><Relationship Id="rId4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4" Type="http://schemas.openxmlformats.org/officeDocument/2006/relationships/hyperlink" Target="https://padlet.com/soxnevad/UltimateWordWal" TargetMode="External"/><Relationship Id="rId5" Type="http://schemas.openxmlformats.org/officeDocument/2006/relationships/image" Target="../media/image28.png"/><Relationship Id="rId6" Type="http://schemas.openxmlformats.org/officeDocument/2006/relationships/hyperlink" Target="http://www.livebinders.com/play/play?id=957881" TargetMode="External"/><Relationship Id="rId7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thinglinkblog.com/2014/06/23/thinglink-teacher-challenge-dig-deep-into-vocabulary/" TargetMode="Externa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1.tif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3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90926" y="5052425"/>
            <a:ext cx="6005118" cy="1470025"/>
          </a:xfrm>
        </p:spPr>
        <p:txBody>
          <a:bodyPr/>
          <a:lstStyle/>
          <a:p>
            <a:r>
              <a:rPr lang="en-US" sz="4800" dirty="0" smtClean="0">
                <a:latin typeface="+mn-lt"/>
              </a:rPr>
              <a:t>Building Comprehension Across All Three Phases of Reading </a:t>
            </a:r>
            <a:br>
              <a:rPr lang="en-US" sz="4800" dirty="0" smtClean="0">
                <a:latin typeface="+mn-lt"/>
              </a:rPr>
            </a:br>
            <a:r>
              <a:rPr lang="en-US" sz="4800" dirty="0" smtClean="0">
                <a:latin typeface="+mn-lt"/>
              </a:rPr>
              <a:t>(B/D/A)</a:t>
            </a:r>
            <a:r>
              <a:rPr lang="en-US" dirty="0" smtClean="0">
                <a:latin typeface="+mn-lt"/>
              </a:rPr>
              <a:t/>
            </a:r>
            <a:br>
              <a:rPr lang="en-US" dirty="0" smtClean="0">
                <a:latin typeface="+mn-lt"/>
              </a:rPr>
            </a:br>
            <a:r>
              <a:rPr lang="en-US" dirty="0" smtClean="0">
                <a:latin typeface="+mn-lt"/>
              </a:rPr>
              <a:t/>
            </a:r>
            <a:br>
              <a:rPr lang="en-US" dirty="0" smtClean="0">
                <a:latin typeface="+mn-lt"/>
              </a:rPr>
            </a:br>
            <a:r>
              <a:rPr lang="en-US" dirty="0" smtClean="0">
                <a:latin typeface="+mn-lt"/>
              </a:rPr>
              <a:t>EDC 423</a:t>
            </a:r>
            <a:endParaRPr lang="en-US" dirty="0">
              <a:latin typeface="+mn-lt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6-10-26 at 4.56.58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638" y="1452282"/>
            <a:ext cx="8741962" cy="5405718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96765" y="-32925"/>
            <a:ext cx="8075832" cy="1411941"/>
          </a:xfrm>
        </p:spPr>
        <p:txBody>
          <a:bodyPr/>
          <a:lstStyle/>
          <a:p>
            <a:r>
              <a:rPr lang="en-US" dirty="0" smtClean="0"/>
              <a:t>Graphic Organizers:</a:t>
            </a:r>
            <a:br>
              <a:rPr lang="en-US" dirty="0" smtClean="0"/>
            </a:br>
            <a:r>
              <a:rPr lang="en-US" sz="3600" dirty="0" smtClean="0"/>
              <a:t>Story Maps/Sequence for Narrative Texts 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39441801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creen Shot 2016-10-26 at 4.51.44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517" y="1589510"/>
            <a:ext cx="7062259" cy="4175817"/>
          </a:xfrm>
          <a:prstGeom prst="rect">
            <a:avLst/>
          </a:prstGeom>
        </p:spPr>
      </p:pic>
      <p:pic>
        <p:nvPicPr>
          <p:cNvPr id="5" name="Picture 4" descr="Screen Shot 2016-10-26 at 4.50.28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4555" y="2352516"/>
            <a:ext cx="7166854" cy="4293798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596765" y="40341"/>
            <a:ext cx="8075832" cy="1411941"/>
          </a:xfrm>
        </p:spPr>
        <p:txBody>
          <a:bodyPr/>
          <a:lstStyle/>
          <a:p>
            <a:r>
              <a:rPr lang="en-US" dirty="0" smtClean="0"/>
              <a:t>Problem Solution:</a:t>
            </a:r>
            <a:br>
              <a:rPr lang="en-US" dirty="0" smtClean="0"/>
            </a:br>
            <a:r>
              <a:rPr lang="en-US" sz="4400" dirty="0" smtClean="0"/>
              <a:t>Narrative Or Expository Text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16488394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09911" y="40341"/>
            <a:ext cx="9163541" cy="1411941"/>
          </a:xfrm>
        </p:spPr>
        <p:txBody>
          <a:bodyPr/>
          <a:lstStyle/>
          <a:p>
            <a:r>
              <a:rPr lang="en-US" dirty="0" smtClean="0"/>
              <a:t>Cause/</a:t>
            </a:r>
            <a:r>
              <a:rPr lang="en-US" dirty="0"/>
              <a:t>Effect </a:t>
            </a:r>
            <a:r>
              <a:rPr lang="en-US" sz="3200" dirty="0" smtClean="0"/>
              <a:t>Narrative </a:t>
            </a:r>
            <a:r>
              <a:rPr lang="en-US" sz="3200" dirty="0"/>
              <a:t>Or Expository </a:t>
            </a:r>
            <a:r>
              <a:rPr lang="en-US" sz="3200" dirty="0" smtClean="0"/>
              <a:t>Text </a:t>
            </a:r>
            <a:r>
              <a:rPr lang="en-US" sz="4000" dirty="0" smtClean="0"/>
              <a:t>(</a:t>
            </a:r>
            <a:r>
              <a:rPr lang="en-US" sz="4000" dirty="0" err="1" smtClean="0"/>
              <a:t>before..during</a:t>
            </a:r>
            <a:r>
              <a:rPr lang="is-IS" sz="4000" dirty="0" smtClean="0"/>
              <a:t>..after</a:t>
            </a:r>
            <a:r>
              <a:rPr lang="en-US" sz="4000" dirty="0" smtClean="0"/>
              <a:t>) </a:t>
            </a:r>
            <a:endParaRPr lang="en-US" dirty="0"/>
          </a:p>
        </p:txBody>
      </p:sp>
      <p:pic>
        <p:nvPicPr>
          <p:cNvPr id="3" name="Picture 2" descr="Screen Shot 2016-10-26 at 4.48.12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385" y="1626612"/>
            <a:ext cx="6652683" cy="359082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Picture 5" descr="Screen Shot 2016-10-26 at 4.54.07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6036" y="2499523"/>
            <a:ext cx="7397593" cy="4271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3303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2428" y="-219798"/>
            <a:ext cx="8196130" cy="935667"/>
          </a:xfrm>
        </p:spPr>
        <p:txBody>
          <a:bodyPr/>
          <a:lstStyle/>
          <a:p>
            <a:r>
              <a:rPr lang="en-US" sz="3200" b="1" dirty="0" smtClean="0"/>
              <a:t>Build Vocabulary</a:t>
            </a:r>
            <a:r>
              <a:rPr lang="en-US" sz="3200" b="1" dirty="0"/>
              <a:t> </a:t>
            </a:r>
            <a:r>
              <a:rPr lang="en-US" sz="3200" b="1" dirty="0" smtClean="0"/>
              <a:t>To Deepen Comprehension</a:t>
            </a:r>
            <a:endParaRPr lang="en-US" sz="3200" b="1" dirty="0"/>
          </a:p>
        </p:txBody>
      </p:sp>
      <p:pic>
        <p:nvPicPr>
          <p:cNvPr id="4" name="Picture 3" descr="Screen Shot 2016-10-26 at 5.00.35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095" y="715869"/>
            <a:ext cx="8524285" cy="6056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9257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Graphic Organizer</a:t>
            </a:r>
            <a:br>
              <a:rPr lang="en-US" dirty="0" smtClean="0"/>
            </a:br>
            <a:r>
              <a:rPr lang="en-US" sz="4800" dirty="0" err="1" smtClean="0"/>
              <a:t>Frayer</a:t>
            </a:r>
            <a:r>
              <a:rPr lang="en-US" sz="4800" dirty="0" smtClean="0"/>
              <a:t> Model (Vocabulary)</a:t>
            </a:r>
            <a:endParaRPr lang="en-US" sz="4800" dirty="0"/>
          </a:p>
        </p:txBody>
      </p:sp>
      <p:pic>
        <p:nvPicPr>
          <p:cNvPr id="3" name="Picture 2" descr="Screen Shot 2016-10-26 at 5.01.06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881" y="195376"/>
            <a:ext cx="8565066" cy="6389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1230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604" y="40341"/>
            <a:ext cx="5912420" cy="1411941"/>
          </a:xfrm>
        </p:spPr>
        <p:txBody>
          <a:bodyPr/>
          <a:lstStyle/>
          <a:p>
            <a:r>
              <a:rPr lang="en-US" dirty="0" smtClean="0"/>
              <a:t>Shades of Meaning</a:t>
            </a:r>
            <a:endParaRPr lang="en-US" dirty="0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873820" y="2366084"/>
            <a:ext cx="4687888" cy="310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9pPr>
          </a:lstStyle>
          <a:p>
            <a:r>
              <a:rPr lang="en-US" sz="2800" dirty="0"/>
              <a:t>How would you rank these?</a:t>
            </a:r>
          </a:p>
          <a:p>
            <a:endParaRPr lang="en-US" sz="2800" dirty="0"/>
          </a:p>
          <a:p>
            <a:r>
              <a:rPr lang="en-US" sz="2800" dirty="0"/>
              <a:t>Confidant</a:t>
            </a:r>
          </a:p>
          <a:p>
            <a:r>
              <a:rPr lang="en-US" sz="2800" dirty="0"/>
              <a:t>Ally </a:t>
            </a:r>
          </a:p>
          <a:p>
            <a:r>
              <a:rPr lang="en-US" sz="2800" dirty="0"/>
              <a:t>Friend</a:t>
            </a:r>
          </a:p>
          <a:p>
            <a:r>
              <a:rPr lang="en-US" sz="2800" dirty="0"/>
              <a:t>Acquaintance</a:t>
            </a:r>
          </a:p>
          <a:p>
            <a:r>
              <a:rPr lang="en-US" sz="2800" dirty="0"/>
              <a:t>  </a:t>
            </a:r>
          </a:p>
        </p:txBody>
      </p:sp>
      <p:pic>
        <p:nvPicPr>
          <p:cNvPr id="5" name="Picture 4" descr="Screen shot 2011-11-14 at 5.21.03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7660" y="144590"/>
            <a:ext cx="2832100" cy="659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36092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Screen Shot 2016-10-26 at 5.12.36 PM.png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220" y="0"/>
            <a:ext cx="6951236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264561" y="2393354"/>
            <a:ext cx="2479484" cy="267765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Imagine the </a:t>
            </a:r>
          </a:p>
          <a:p>
            <a:pPr algn="ctr"/>
            <a:r>
              <a:rPr lang="en-US" sz="2800" b="1" dirty="0" smtClean="0"/>
              <a:t>possibilities</a:t>
            </a:r>
            <a:r>
              <a:rPr lang="is-IS" sz="2800" b="1" dirty="0" smtClean="0"/>
              <a:t>…</a:t>
            </a:r>
          </a:p>
          <a:p>
            <a:pPr algn="ctr"/>
            <a:endParaRPr lang="is-IS" sz="2800" b="1" dirty="0"/>
          </a:p>
          <a:p>
            <a:pPr algn="ctr"/>
            <a:r>
              <a:rPr lang="en-US" sz="2800" b="1" dirty="0" smtClean="0"/>
              <a:t>Building Vocabulary </a:t>
            </a:r>
          </a:p>
          <a:p>
            <a:pPr algn="ctr"/>
            <a:r>
              <a:rPr lang="en-US" sz="2800" b="1" dirty="0" smtClean="0"/>
              <a:t>with </a:t>
            </a:r>
            <a:r>
              <a:rPr lang="en-US" sz="2800" b="1" dirty="0" err="1" smtClean="0"/>
              <a:t>Thinglink</a:t>
            </a:r>
            <a:r>
              <a:rPr lang="en-US" sz="2800" b="1" dirty="0" smtClean="0"/>
              <a:t>! </a:t>
            </a:r>
            <a:endParaRPr lang="is-IS" sz="2800" b="1" dirty="0" smtClean="0"/>
          </a:p>
        </p:txBody>
      </p:sp>
    </p:spTree>
    <p:extLst>
      <p:ext uri="{BB962C8B-B14F-4D97-AF65-F5344CB8AC3E}">
        <p14:creationId xmlns:p14="http://schemas.microsoft.com/office/powerpoint/2010/main" val="3140629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6-10-26 at 5.16.39 PM.png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0770" y="0"/>
            <a:ext cx="470154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00330" y="854769"/>
            <a:ext cx="2479484" cy="52629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Invite your students to create multimodal dictionaries of words THEY love!</a:t>
            </a:r>
            <a:r>
              <a:rPr lang="is-IS" sz="2800" b="1" dirty="0"/>
              <a:t> </a:t>
            </a:r>
            <a:r>
              <a:rPr lang="is-IS" sz="2800" b="1" dirty="0" smtClean="0"/>
              <a:t>(engage in personal inquiry, teach others, and build vocabulary</a:t>
            </a:r>
            <a:r>
              <a:rPr lang="en-US" sz="2800" b="1" dirty="0" smtClean="0"/>
              <a:t> </a:t>
            </a:r>
            <a:endParaRPr lang="is-IS" sz="2800" b="1" dirty="0" smtClean="0"/>
          </a:p>
        </p:txBody>
      </p:sp>
    </p:spTree>
    <p:extLst>
      <p:ext uri="{BB962C8B-B14F-4D97-AF65-F5344CB8AC3E}">
        <p14:creationId xmlns:p14="http://schemas.microsoft.com/office/powerpoint/2010/main" val="17762329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162" y="40342"/>
            <a:ext cx="7570787" cy="601042"/>
          </a:xfrm>
        </p:spPr>
        <p:txBody>
          <a:bodyPr/>
          <a:lstStyle/>
          <a:p>
            <a:r>
              <a:rPr lang="en-US" sz="4000" dirty="0" smtClean="0"/>
              <a:t>Review concepts taught in class</a:t>
            </a:r>
            <a:endParaRPr lang="en-US" sz="4000" dirty="0"/>
          </a:p>
        </p:txBody>
      </p:sp>
      <p:pic>
        <p:nvPicPr>
          <p:cNvPr id="4" name="Picture 3" descr="Screen Shot 2017-10-24 at 9.18.18 AM.png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413" y="797769"/>
            <a:ext cx="8451224" cy="5880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12943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522" y="-69558"/>
            <a:ext cx="8045428" cy="1411941"/>
          </a:xfrm>
        </p:spPr>
        <p:txBody>
          <a:bodyPr/>
          <a:lstStyle/>
          <a:p>
            <a:r>
              <a:rPr lang="en-US" sz="3600" dirty="0" smtClean="0"/>
              <a:t>Support (make) or engage (invite them to create) second language learners</a:t>
            </a:r>
            <a:endParaRPr lang="en-US" sz="3600" dirty="0"/>
          </a:p>
        </p:txBody>
      </p:sp>
      <p:pic>
        <p:nvPicPr>
          <p:cNvPr id="4" name="Picture 3" descr="Screen Shot 2016-10-26 at 5.19.46 PM.png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262" y="1588420"/>
            <a:ext cx="6903426" cy="5115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8982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035" y="-20714"/>
            <a:ext cx="8573071" cy="1411941"/>
          </a:xfrm>
        </p:spPr>
        <p:txBody>
          <a:bodyPr/>
          <a:lstStyle/>
          <a:p>
            <a:r>
              <a:rPr lang="en-US" dirty="0" smtClean="0"/>
              <a:t>Objectives </a:t>
            </a:r>
            <a:br>
              <a:rPr lang="en-US" dirty="0" smtClean="0"/>
            </a:br>
            <a:r>
              <a:rPr lang="en-US" sz="3600" dirty="0" smtClean="0"/>
              <a:t>Linking WHAT to teach to HOW to teach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3222" y="1712721"/>
            <a:ext cx="7809727" cy="4864290"/>
          </a:xfrm>
        </p:spPr>
        <p:txBody>
          <a:bodyPr>
            <a:normAutofit/>
          </a:bodyPr>
          <a:lstStyle/>
          <a:p>
            <a:r>
              <a:rPr lang="en-US" b="1" dirty="0" smtClean="0"/>
              <a:t>TEACHER/TASK FACTORS: </a:t>
            </a:r>
          </a:p>
          <a:p>
            <a:pPr lvl="1"/>
            <a:r>
              <a:rPr lang="en-US" dirty="0" smtClean="0"/>
              <a:t>Identify the </a:t>
            </a:r>
            <a:r>
              <a:rPr lang="en-US" b="1" dirty="0" smtClean="0"/>
              <a:t>teacher’s role </a:t>
            </a:r>
            <a:r>
              <a:rPr lang="en-US" dirty="0" smtClean="0"/>
              <a:t>at each stage of reading (Before, During, and After reading)</a:t>
            </a:r>
          </a:p>
          <a:p>
            <a:pPr lvl="1"/>
            <a:r>
              <a:rPr lang="en-US" dirty="0" smtClean="0"/>
              <a:t>Consider (and eventually apply/design) activities that span all three phases of reading while building </a:t>
            </a:r>
            <a:r>
              <a:rPr lang="en-US" b="1" dirty="0" smtClean="0"/>
              <a:t>comprehension</a:t>
            </a:r>
            <a:r>
              <a:rPr lang="en-US" dirty="0" smtClean="0"/>
              <a:t> &amp; </a:t>
            </a:r>
            <a:r>
              <a:rPr lang="en-US" b="1" dirty="0" smtClean="0"/>
              <a:t>digital literacy </a:t>
            </a:r>
            <a:r>
              <a:rPr lang="en-US" dirty="0" smtClean="0"/>
              <a:t>skills through: </a:t>
            </a:r>
          </a:p>
          <a:p>
            <a:pPr lvl="2"/>
            <a:r>
              <a:rPr lang="en-US" b="1" dirty="0" smtClean="0"/>
              <a:t>Vocabulary</a:t>
            </a:r>
            <a:r>
              <a:rPr lang="en-US" dirty="0" smtClean="0"/>
              <a:t> activities</a:t>
            </a:r>
          </a:p>
          <a:p>
            <a:pPr lvl="2"/>
            <a:r>
              <a:rPr lang="en-US" b="1" dirty="0" smtClean="0"/>
              <a:t>Fluency</a:t>
            </a:r>
            <a:r>
              <a:rPr lang="en-US" dirty="0" smtClean="0"/>
              <a:t> activities </a:t>
            </a:r>
          </a:p>
          <a:p>
            <a:pPr lvl="2"/>
            <a:r>
              <a:rPr lang="en-US" b="1" dirty="0" smtClean="0"/>
              <a:t>Characterization</a:t>
            </a:r>
            <a:r>
              <a:rPr lang="en-US" dirty="0" smtClean="0"/>
              <a:t> activities </a:t>
            </a:r>
          </a:p>
          <a:p>
            <a:pPr lvl="2"/>
            <a:r>
              <a:rPr lang="en-US" b="1" dirty="0" smtClean="0"/>
              <a:t>Predicting, </a:t>
            </a:r>
            <a:r>
              <a:rPr lang="en-US" b="1" dirty="0" err="1" smtClean="0"/>
              <a:t>Inferencing</a:t>
            </a:r>
            <a:r>
              <a:rPr lang="en-US" b="1" dirty="0" smtClean="0"/>
              <a:t>, and Analyzing </a:t>
            </a:r>
            <a:r>
              <a:rPr lang="en-US" dirty="0" smtClean="0"/>
              <a:t>activities </a:t>
            </a:r>
          </a:p>
          <a:p>
            <a:pPr lvl="2"/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4158" y="-93980"/>
            <a:ext cx="8789842" cy="1411941"/>
          </a:xfrm>
        </p:spPr>
        <p:txBody>
          <a:bodyPr/>
          <a:lstStyle/>
          <a:p>
            <a:r>
              <a:rPr lang="en-US" sz="3600" dirty="0" smtClean="0"/>
              <a:t>Build content-area vocabulary, comprehension, and wait, fluency too??!! </a:t>
            </a:r>
            <a:endParaRPr lang="en-US" sz="3600" dirty="0"/>
          </a:p>
        </p:txBody>
      </p:sp>
      <p:pic>
        <p:nvPicPr>
          <p:cNvPr id="4" name="Picture 3" descr="Screen Shot 2016-10-26 at 5.23.11 PM.png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318" y="1587430"/>
            <a:ext cx="6889044" cy="5270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3263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149" y="-69559"/>
            <a:ext cx="8767931" cy="1411941"/>
          </a:xfrm>
        </p:spPr>
        <p:txBody>
          <a:bodyPr/>
          <a:lstStyle/>
          <a:p>
            <a:r>
              <a:rPr lang="en-US" sz="4000" dirty="0" smtClean="0"/>
              <a:t>Explore the possibilities with </a:t>
            </a:r>
            <a:r>
              <a:rPr lang="en-US" sz="4000" b="1" dirty="0" err="1" smtClean="0"/>
              <a:t>ThingLink</a:t>
            </a:r>
            <a:r>
              <a:rPr lang="en-US" sz="4000" b="1" dirty="0" smtClean="0"/>
              <a:t/>
            </a:r>
            <a:br>
              <a:rPr lang="en-US" sz="4000" b="1" dirty="0" smtClean="0"/>
            </a:br>
            <a:r>
              <a:rPr lang="en-US" sz="4000" b="1" dirty="0" smtClean="0"/>
              <a:t>                                   </a:t>
            </a:r>
            <a:r>
              <a:rPr lang="en-US" sz="2800" dirty="0" smtClean="0"/>
              <a:t>(check our class wiki)</a:t>
            </a:r>
            <a:endParaRPr lang="en-US" sz="2800" dirty="0"/>
          </a:p>
        </p:txBody>
      </p:sp>
      <p:pic>
        <p:nvPicPr>
          <p:cNvPr id="5" name="Picture 4" descr="Screen Shot 2016-10-26 at 5.27.04 PM.png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937" y="780677"/>
            <a:ext cx="4515518" cy="1229527"/>
          </a:xfrm>
          <a:prstGeom prst="rect">
            <a:avLst/>
          </a:prstGeom>
        </p:spPr>
      </p:pic>
      <p:pic>
        <p:nvPicPr>
          <p:cNvPr id="6" name="Picture 5" descr="Screen Shot 2016-10-26 at 5.28.22 PM.png">
            <a:hlinkClick r:id="rId4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937" y="2010204"/>
            <a:ext cx="8167012" cy="4542290"/>
          </a:xfrm>
          <a:prstGeom prst="rect">
            <a:avLst/>
          </a:prstGeom>
        </p:spPr>
      </p:pic>
      <p:pic>
        <p:nvPicPr>
          <p:cNvPr id="4" name="Picture 3" descr="Screen Shot 2016-10-26 at 5.25.50 PM.png">
            <a:hlinkClick r:id="rId6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310" y="2146402"/>
            <a:ext cx="8510672" cy="4166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9457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Homework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2162" y="1761565"/>
            <a:ext cx="7570787" cy="4930060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 smtClean="0"/>
              <a:t>Read Cornett, Chapter 8: </a:t>
            </a:r>
            <a:r>
              <a:rPr lang="en-US" dirty="0" smtClean="0"/>
              <a:t>Teaching Vocabulary for Fluency and Comprehension</a:t>
            </a:r>
          </a:p>
          <a:p>
            <a:r>
              <a:rPr lang="en-US" b="1" dirty="0" smtClean="0"/>
              <a:t>Digital Extensions: </a:t>
            </a:r>
          </a:p>
          <a:p>
            <a:pPr lvl="1"/>
            <a:r>
              <a:rPr lang="en-US" dirty="0"/>
              <a:t>Explore Thing Link for Fluency Ideas </a:t>
            </a:r>
            <a:r>
              <a:rPr lang="en-US" dirty="0" smtClean="0"/>
              <a:t>(see wiki for additional links) </a:t>
            </a:r>
            <a:endParaRPr lang="en-US" dirty="0"/>
          </a:p>
          <a:p>
            <a:pPr lvl="1"/>
            <a:r>
              <a:rPr lang="en-US" dirty="0" smtClean="0"/>
              <a:t>Read Article on Fluency (Reader’s Theatre &amp; Podcasting)</a:t>
            </a:r>
          </a:p>
          <a:p>
            <a:r>
              <a:rPr lang="en-US" dirty="0" smtClean="0"/>
              <a:t>Download template </a:t>
            </a:r>
            <a:r>
              <a:rPr lang="en-US" b="1" dirty="0" smtClean="0"/>
              <a:t>(Ch. 8 vocabulary and fluency ideas) </a:t>
            </a:r>
            <a:r>
              <a:rPr lang="en-US" dirty="0" smtClean="0"/>
              <a:t>on </a:t>
            </a:r>
            <a:r>
              <a:rPr lang="en-US" dirty="0" smtClean="0"/>
              <a:t>wiki to organize your reflections and drafty ideas for possible Magic </a:t>
            </a:r>
            <a:r>
              <a:rPr lang="en-US" dirty="0" err="1" smtClean="0"/>
              <a:t>Treehouse</a:t>
            </a:r>
            <a:r>
              <a:rPr lang="en-US" dirty="0" smtClean="0"/>
              <a:t> activities</a:t>
            </a:r>
            <a:endParaRPr lang="en-US" dirty="0"/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Screen Shot 2016-10-26 at 5.52.08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00" y="38100"/>
            <a:ext cx="7874000" cy="67691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045316" y="1578810"/>
            <a:ext cx="959517" cy="830997"/>
          </a:xfrm>
          <a:prstGeom prst="rect">
            <a:avLst/>
          </a:prstGeom>
          <a:solidFill>
            <a:schemeClr val="accent2">
              <a:lumMod val="9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Book </a:t>
            </a:r>
          </a:p>
          <a:p>
            <a:r>
              <a:rPr lang="en-US" sz="2400" b="1" dirty="0" smtClean="0"/>
              <a:t>Notes</a:t>
            </a:r>
            <a:endParaRPr lang="en-US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752219" y="4674060"/>
            <a:ext cx="1787669" cy="830997"/>
          </a:xfrm>
          <a:prstGeom prst="rect">
            <a:avLst/>
          </a:prstGeom>
          <a:solidFill>
            <a:schemeClr val="accent2">
              <a:lumMod val="9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smtClean="0"/>
              <a:t>Drafty Ideas </a:t>
            </a:r>
          </a:p>
          <a:p>
            <a:pPr algn="ctr"/>
            <a:r>
              <a:rPr lang="en-US" sz="2400" b="1" dirty="0" smtClean="0"/>
              <a:t>For MTH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11066052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Anticipation Guide</a:t>
            </a:r>
            <a:endParaRPr lang="en-US" dirty="0"/>
          </a:p>
        </p:txBody>
      </p:sp>
      <p:pic>
        <p:nvPicPr>
          <p:cNvPr id="6" name="Picture 5" descr="anticipation guide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849" y="1204729"/>
            <a:ext cx="7531100" cy="56532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Before Reading…students need to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2162" y="1761565"/>
            <a:ext cx="7570787" cy="465810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The mantra:  “Activate prior knowledge and set a purpose for reading”</a:t>
            </a:r>
          </a:p>
          <a:p>
            <a:r>
              <a:rPr lang="en-US" sz="4000" b="1" dirty="0" smtClean="0"/>
              <a:t>A</a:t>
            </a:r>
            <a:r>
              <a:rPr lang="en-US" b="1" dirty="0" smtClean="0"/>
              <a:t>ctivate prior knowledge </a:t>
            </a:r>
            <a:r>
              <a:rPr lang="en-US" dirty="0" smtClean="0"/>
              <a:t>(schema theory):  </a:t>
            </a:r>
          </a:p>
          <a:p>
            <a:pPr lvl="1"/>
            <a:r>
              <a:rPr lang="en-US" dirty="0" smtClean="0"/>
              <a:t>Call up relevant schema about</a:t>
            </a:r>
          </a:p>
          <a:p>
            <a:pPr lvl="2"/>
            <a:r>
              <a:rPr lang="en-US" dirty="0" smtClean="0"/>
              <a:t>The topic (what I already know?)</a:t>
            </a:r>
          </a:p>
          <a:p>
            <a:pPr lvl="2"/>
            <a:r>
              <a:rPr lang="en-US" dirty="0" smtClean="0"/>
              <a:t>The text (how is this text organized?)</a:t>
            </a:r>
          </a:p>
          <a:p>
            <a:pPr lvl="1"/>
            <a:r>
              <a:rPr lang="en-US" dirty="0" smtClean="0"/>
              <a:t>Use PK to make predictions</a:t>
            </a:r>
          </a:p>
          <a:p>
            <a:pPr lvl="1"/>
            <a:r>
              <a:rPr lang="en-US" dirty="0" smtClean="0"/>
              <a:t>Build relevant knowledge if necessary</a:t>
            </a:r>
          </a:p>
          <a:p>
            <a:r>
              <a:rPr lang="en-US" sz="4000" b="1" dirty="0" smtClean="0"/>
              <a:t>S</a:t>
            </a:r>
            <a:r>
              <a:rPr lang="en-US" b="1" dirty="0" smtClean="0"/>
              <a:t>et a purpose:  </a:t>
            </a:r>
            <a:r>
              <a:rPr lang="en-US" dirty="0" smtClean="0"/>
              <a:t>Motivation, questions, why am I reading?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During Reading…students need to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116" y="1761565"/>
            <a:ext cx="7570787" cy="5096435"/>
          </a:xfrm>
        </p:spPr>
        <p:txBody>
          <a:bodyPr>
            <a:normAutofit fontScale="92500" lnSpcReduction="10000"/>
          </a:bodyPr>
          <a:lstStyle/>
          <a:p>
            <a:pPr>
              <a:spcBef>
                <a:spcPts val="0"/>
              </a:spcBef>
            </a:pPr>
            <a:r>
              <a:rPr lang="en-US" sz="3200" b="1" dirty="0" smtClean="0"/>
              <a:t>M</a:t>
            </a:r>
            <a:r>
              <a:rPr lang="en-US" sz="2595" dirty="0" smtClean="0"/>
              <a:t>onitor</a:t>
            </a:r>
          </a:p>
          <a:p>
            <a:pPr>
              <a:spcBef>
                <a:spcPts val="0"/>
              </a:spcBef>
            </a:pPr>
            <a:r>
              <a:rPr lang="en-US" sz="3459" b="1" dirty="0" smtClean="0"/>
              <a:t>M</a:t>
            </a:r>
            <a:r>
              <a:rPr lang="en-US" sz="2595" dirty="0" smtClean="0"/>
              <a:t>ake connections</a:t>
            </a:r>
          </a:p>
          <a:p>
            <a:pPr>
              <a:spcBef>
                <a:spcPts val="0"/>
              </a:spcBef>
            </a:pPr>
            <a:r>
              <a:rPr lang="en-US" sz="3200" b="1" dirty="0" smtClean="0"/>
              <a:t>D</a:t>
            </a:r>
            <a:r>
              <a:rPr lang="en-US" sz="2595" dirty="0" smtClean="0"/>
              <a:t>etermine important concepts</a:t>
            </a:r>
          </a:p>
          <a:p>
            <a:pPr>
              <a:spcBef>
                <a:spcPts val="0"/>
              </a:spcBef>
            </a:pPr>
            <a:r>
              <a:rPr lang="en-US" sz="3200" b="1" dirty="0" smtClean="0"/>
              <a:t>A</a:t>
            </a:r>
            <a:r>
              <a:rPr lang="en-US" sz="2595" dirty="0" smtClean="0"/>
              <a:t>sk questions</a:t>
            </a:r>
          </a:p>
          <a:p>
            <a:pPr>
              <a:spcBef>
                <a:spcPts val="0"/>
              </a:spcBef>
            </a:pPr>
            <a:r>
              <a:rPr lang="en-US" sz="3200" b="1" dirty="0" smtClean="0"/>
              <a:t>A</a:t>
            </a:r>
            <a:r>
              <a:rPr lang="en-US" sz="2595" dirty="0" smtClean="0"/>
              <a:t>nalyze/critique</a:t>
            </a:r>
          </a:p>
          <a:p>
            <a:pPr>
              <a:spcBef>
                <a:spcPts val="0"/>
              </a:spcBef>
            </a:pPr>
            <a:r>
              <a:rPr lang="en-US" sz="3200" b="1" dirty="0" smtClean="0"/>
              <a:t>V</a:t>
            </a:r>
            <a:r>
              <a:rPr lang="en-US" sz="2595" dirty="0" smtClean="0"/>
              <a:t>isualize the text</a:t>
            </a:r>
          </a:p>
          <a:p>
            <a:pPr>
              <a:spcBef>
                <a:spcPts val="0"/>
              </a:spcBef>
            </a:pPr>
            <a:r>
              <a:rPr lang="en-US" sz="3200" b="1" dirty="0" smtClean="0"/>
              <a:t>I</a:t>
            </a:r>
            <a:r>
              <a:rPr lang="en-US" sz="2595" dirty="0" smtClean="0"/>
              <a:t>nfer </a:t>
            </a:r>
          </a:p>
          <a:p>
            <a:pPr>
              <a:spcBef>
                <a:spcPts val="0"/>
              </a:spcBef>
            </a:pPr>
            <a:r>
              <a:rPr lang="en-US" sz="3200" b="1" dirty="0" smtClean="0"/>
              <a:t>S</a:t>
            </a:r>
            <a:r>
              <a:rPr lang="en-US" sz="2595" dirty="0" smtClean="0"/>
              <a:t>ummarize – retell main ideas</a:t>
            </a:r>
          </a:p>
          <a:p>
            <a:pPr>
              <a:spcBef>
                <a:spcPts val="0"/>
              </a:spcBef>
            </a:pPr>
            <a:r>
              <a:rPr lang="en-US" sz="3200" b="1" dirty="0" smtClean="0"/>
              <a:t>S</a:t>
            </a:r>
            <a:r>
              <a:rPr lang="en-US" sz="2595" dirty="0" smtClean="0"/>
              <a:t>ynthesize—pull ideas together and add your original insights </a:t>
            </a:r>
          </a:p>
          <a:p>
            <a:pPr>
              <a:spcBef>
                <a:spcPts val="0"/>
              </a:spcBef>
            </a:pPr>
            <a:r>
              <a:rPr lang="en-US" sz="3200" b="1" dirty="0" smtClean="0"/>
              <a:t>S</a:t>
            </a:r>
            <a:r>
              <a:rPr lang="en-US" sz="2595" dirty="0" smtClean="0"/>
              <a:t>immer/Incubate —take time out to consider/reconsider</a:t>
            </a:r>
          </a:p>
          <a:p>
            <a:endParaRPr lang="en-US" dirty="0" smtClean="0"/>
          </a:p>
        </p:txBody>
      </p:sp>
      <p:sp>
        <p:nvSpPr>
          <p:cNvPr id="4" name="TextBox 3"/>
          <p:cNvSpPr txBox="1"/>
          <p:nvPr/>
        </p:nvSpPr>
        <p:spPr>
          <a:xfrm rot="20759279">
            <a:off x="5740543" y="2707853"/>
            <a:ext cx="2597711" cy="523220"/>
          </a:xfrm>
          <a:prstGeom prst="rect">
            <a:avLst/>
          </a:prstGeom>
          <a:solidFill>
            <a:srgbClr val="C2E8C4"/>
          </a:solidFill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M&amp;MDAAVISSS</a:t>
            </a:r>
            <a:endParaRPr lang="en-US" sz="2800" b="1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After Reading … students need to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7826" y="2030206"/>
            <a:ext cx="7570787" cy="3574641"/>
          </a:xfrm>
        </p:spPr>
        <p:txBody>
          <a:bodyPr/>
          <a:lstStyle/>
          <a:p>
            <a:r>
              <a:rPr lang="en-US" b="1" dirty="0" smtClean="0"/>
              <a:t>Organize and shape</a:t>
            </a:r>
            <a:r>
              <a:rPr lang="en-US" dirty="0" smtClean="0"/>
              <a:t>:  Transform big ideas (how can I show what I know?)</a:t>
            </a:r>
          </a:p>
          <a:p>
            <a:r>
              <a:rPr lang="en-US" b="1" dirty="0" smtClean="0"/>
              <a:t>Reflect and revise</a:t>
            </a:r>
          </a:p>
          <a:p>
            <a:r>
              <a:rPr lang="en-US" dirty="0" smtClean="0"/>
              <a:t>(</a:t>
            </a:r>
            <a:r>
              <a:rPr lang="en-US" b="1" dirty="0" smtClean="0"/>
              <a:t>Publish</a:t>
            </a:r>
            <a:r>
              <a:rPr lang="en-US" dirty="0" smtClean="0"/>
              <a:t>—not always necessary, but very authentic and motivating with a real audience)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9333" y="40341"/>
            <a:ext cx="7539690" cy="1411941"/>
          </a:xfrm>
        </p:spPr>
        <p:txBody>
          <a:bodyPr/>
          <a:lstStyle/>
          <a:p>
            <a:r>
              <a:rPr lang="en-US" dirty="0" smtClean="0"/>
              <a:t>Activities that Span BDA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2162" y="1761565"/>
            <a:ext cx="7570787" cy="4587681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Graphic </a:t>
            </a:r>
            <a:r>
              <a:rPr lang="en-US" b="1" dirty="0" smtClean="0">
                <a:solidFill>
                  <a:srgbClr val="FF0000"/>
                </a:solidFill>
              </a:rPr>
              <a:t>organizers </a:t>
            </a:r>
            <a:endParaRPr lang="en-US" b="1" dirty="0">
              <a:solidFill>
                <a:srgbClr val="FF0000"/>
              </a:solidFill>
            </a:endParaRP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Vocabulary: </a:t>
            </a:r>
            <a:r>
              <a:rPr lang="en-US" dirty="0" err="1" smtClean="0">
                <a:solidFill>
                  <a:srgbClr val="FF0000"/>
                </a:solidFill>
              </a:rPr>
              <a:t>Frayer</a:t>
            </a:r>
            <a:r>
              <a:rPr lang="en-US" dirty="0" smtClean="0">
                <a:solidFill>
                  <a:srgbClr val="FF0000"/>
                </a:solidFill>
              </a:rPr>
              <a:t> Model, Shades of Meaning 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Digital Vocabulary: </a:t>
            </a:r>
            <a:r>
              <a:rPr lang="en-US" dirty="0" err="1" smtClean="0">
                <a:solidFill>
                  <a:srgbClr val="FF0000"/>
                </a:solidFill>
              </a:rPr>
              <a:t>ThingLink</a:t>
            </a:r>
            <a:endParaRPr lang="en-US" dirty="0" smtClean="0">
              <a:solidFill>
                <a:srgbClr val="FF0000"/>
              </a:solidFill>
            </a:endParaRPr>
          </a:p>
          <a:p>
            <a:r>
              <a:rPr lang="en-US" dirty="0" smtClean="0"/>
              <a:t>Coming up Next </a:t>
            </a:r>
            <a:r>
              <a:rPr lang="en-US" dirty="0" smtClean="0"/>
              <a:t>Class</a:t>
            </a:r>
            <a:endParaRPr lang="en-US" dirty="0" smtClean="0"/>
          </a:p>
          <a:p>
            <a:pPr lvl="1"/>
            <a:r>
              <a:rPr lang="en-US" dirty="0" smtClean="0"/>
              <a:t>Rhythm Walks and Reader’s Theatre</a:t>
            </a:r>
          </a:p>
          <a:p>
            <a:pPr lvl="1"/>
            <a:r>
              <a:rPr lang="en-US" dirty="0" smtClean="0"/>
              <a:t>Characterization Charts </a:t>
            </a:r>
          </a:p>
          <a:p>
            <a:pPr lvl="1"/>
            <a:r>
              <a:rPr lang="en-US" dirty="0" smtClean="0"/>
              <a:t>Anticipation Guides </a:t>
            </a:r>
            <a:endParaRPr lang="en-US" dirty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7709022" y="52436"/>
            <a:ext cx="1235284" cy="1200328"/>
          </a:xfrm>
          <a:prstGeom prst="rect">
            <a:avLst/>
          </a:prstGeom>
          <a:solidFill>
            <a:schemeClr val="accent2">
              <a:lumMod val="9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Teacher</a:t>
            </a:r>
          </a:p>
          <a:p>
            <a:r>
              <a:rPr lang="en-US" sz="2400" b="1" dirty="0" smtClean="0"/>
              <a:t>Task</a:t>
            </a:r>
          </a:p>
          <a:p>
            <a:r>
              <a:rPr lang="en-US" sz="2400" b="1" dirty="0" smtClean="0"/>
              <a:t>Context</a:t>
            </a:r>
            <a:endParaRPr lang="en-US" sz="2400" b="1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162" y="-8503"/>
            <a:ext cx="7817548" cy="1411941"/>
          </a:xfrm>
        </p:spPr>
        <p:txBody>
          <a:bodyPr/>
          <a:lstStyle/>
          <a:p>
            <a:r>
              <a:rPr lang="en-US" dirty="0" smtClean="0"/>
              <a:t>Graphic Organizers: </a:t>
            </a:r>
            <a:br>
              <a:rPr lang="en-US" dirty="0" smtClean="0"/>
            </a:br>
            <a:r>
              <a:rPr lang="en-US" sz="3200" dirty="0" smtClean="0"/>
              <a:t>K-W-L Chart (to guide purposeful reading)</a:t>
            </a:r>
            <a:endParaRPr lang="en-US" sz="3200" dirty="0"/>
          </a:p>
        </p:txBody>
      </p:sp>
      <p:pic>
        <p:nvPicPr>
          <p:cNvPr id="5" name="Picture 4" descr="Screen Shot 2016-10-26 at 4.32.07 P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9"/>
          <a:stretch/>
        </p:blipFill>
        <p:spPr>
          <a:xfrm>
            <a:off x="903714" y="1555996"/>
            <a:ext cx="7245297" cy="53020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162" y="-20714"/>
            <a:ext cx="7570787" cy="1411941"/>
          </a:xfrm>
        </p:spPr>
        <p:txBody>
          <a:bodyPr/>
          <a:lstStyle/>
          <a:p>
            <a:r>
              <a:rPr lang="en-US" dirty="0" smtClean="0"/>
              <a:t>Graphic Organizers: </a:t>
            </a:r>
            <a:br>
              <a:rPr lang="en-US" dirty="0" smtClean="0"/>
            </a:br>
            <a:r>
              <a:rPr lang="en-US" sz="3200" dirty="0" smtClean="0"/>
              <a:t>K-W-L Chart (to guide personal inquiry)</a:t>
            </a:r>
            <a:endParaRPr lang="en-US" sz="3200" dirty="0"/>
          </a:p>
        </p:txBody>
      </p:sp>
      <p:pic>
        <p:nvPicPr>
          <p:cNvPr id="3" name="Picture 2" descr="Screen Shot 2016-10-26 at 4.45.53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4331" y="1549144"/>
            <a:ext cx="6594671" cy="5172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8362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6765" y="40341"/>
            <a:ext cx="8075832" cy="1411941"/>
          </a:xfrm>
        </p:spPr>
        <p:txBody>
          <a:bodyPr/>
          <a:lstStyle/>
          <a:p>
            <a:r>
              <a:rPr lang="en-US" dirty="0" smtClean="0"/>
              <a:t>Graphic Organizers:</a:t>
            </a:r>
            <a:br>
              <a:rPr lang="en-US" dirty="0" smtClean="0"/>
            </a:br>
            <a:r>
              <a:rPr lang="en-US" sz="4400" dirty="0" smtClean="0"/>
              <a:t>Story Maps for Narrative Texts </a:t>
            </a:r>
            <a:endParaRPr lang="en-US" sz="4400" dirty="0"/>
          </a:p>
        </p:txBody>
      </p:sp>
      <p:pic>
        <p:nvPicPr>
          <p:cNvPr id="5" name="Picture 4" descr="Screen Shot 2016-10-26 at 4.37.03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6887" y="1658940"/>
            <a:ext cx="3641107" cy="5003683"/>
          </a:xfrm>
          <a:prstGeom prst="rect">
            <a:avLst/>
          </a:prstGeom>
        </p:spPr>
      </p:pic>
      <p:pic>
        <p:nvPicPr>
          <p:cNvPr id="6" name="Picture 5" descr="Screen Shot 2016-10-26 at 4.41.26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44" y="2075868"/>
            <a:ext cx="4986258" cy="3791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3973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5" Type="http://schemas.openxmlformats.org/officeDocument/2006/relationships/image" Target="../media/image5.jpeg"/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Infusion">
  <a:themeElements>
    <a:clrScheme name="Infusion">
      <a:dk1>
        <a:sysClr val="windowText" lastClr="000000"/>
      </a:dk1>
      <a:lt1>
        <a:sysClr val="window" lastClr="FFFFFF"/>
      </a:lt1>
      <a:dk2>
        <a:srgbClr val="2F1F58"/>
      </a:dk2>
      <a:lt2>
        <a:srgbClr val="B7A9E0"/>
      </a:lt2>
      <a:accent1>
        <a:srgbClr val="8C73D0"/>
      </a:accent1>
      <a:accent2>
        <a:srgbClr val="C2E8C4"/>
      </a:accent2>
      <a:accent3>
        <a:srgbClr val="C5A6E8"/>
      </a:accent3>
      <a:accent4>
        <a:srgbClr val="B45EC7"/>
      </a:accent4>
      <a:accent5>
        <a:srgbClr val="9FDAFB"/>
      </a:accent5>
      <a:accent6>
        <a:srgbClr val="95C5B0"/>
      </a:accent6>
      <a:hlink>
        <a:srgbClr val="744AE0"/>
      </a:hlink>
      <a:folHlink>
        <a:srgbClr val="8D8AD1"/>
      </a:folHlink>
    </a:clrScheme>
    <a:fontScheme name="Infusion">
      <a:majorFont>
        <a:latin typeface="Mistral"/>
        <a:ea typeface=""/>
        <a:cs typeface=""/>
        <a:font script="Jpan" typeface="ＭＳ Ｐ明朝"/>
      </a:majorFont>
      <a:minorFont>
        <a:latin typeface="Candara"/>
        <a:ea typeface=""/>
        <a:cs typeface=""/>
        <a:font script="Jpan" typeface="メイリオ"/>
      </a:minorFont>
    </a:fontScheme>
    <a:fmtScheme name="Infusion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70000"/>
                <a:satMod val="120000"/>
              </a:schemeClr>
              <a:schemeClr val="phClr">
                <a:tint val="70000"/>
                <a:satMod val="300000"/>
                <a:lumMod val="125000"/>
              </a:schemeClr>
            </a:duotone>
          </a:blip>
          <a:tile tx="0" ty="0" sx="50000" sy="5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70000"/>
                <a:satMod val="120000"/>
              </a:schemeClr>
              <a:schemeClr val="phClr">
                <a:tint val="70000"/>
                <a:satMod val="135000"/>
              </a:schemeClr>
            </a:duotone>
          </a:blip>
          <a:tile tx="0" ty="0" sx="40000" sy="40000" flip="none" algn="tl"/>
        </a:blipFill>
      </a:fillStyleLst>
      <a:lnStyleLst>
        <a:ln w="38100" cap="flat" cmpd="sng" algn="ctr">
          <a:solidFill>
            <a:schemeClr val="phClr">
              <a:alpha val="70000"/>
              <a:satMod val="105000"/>
            </a:schemeClr>
          </a:solidFill>
          <a:prstDash val="solid"/>
          <a:miter/>
        </a:ln>
        <a:ln w="50800" cap="flat" cmpd="sng" algn="ctr">
          <a:solidFill>
            <a:schemeClr val="phClr">
              <a:alpha val="50000"/>
            </a:schemeClr>
          </a:solidFill>
          <a:prstDash val="solid"/>
          <a:miter/>
        </a:ln>
        <a:ln w="88900" cap="flat" cmpd="sng" algn="ctr">
          <a:solidFill>
            <a:schemeClr val="phClr">
              <a:alpha val="40000"/>
            </a:schemeClr>
          </a:solidFill>
          <a:prstDash val="solid"/>
          <a:miter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innerShdw blurRad="190500" dir="13500000">
              <a:srgbClr val="000000">
                <a:alpha val="50000"/>
              </a:srgbClr>
            </a:innerShdw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blipFill rotWithShape="1">
          <a:blip xmlns:r="http://schemas.openxmlformats.org/officeDocument/2006/relationships" r:embed="rId3">
            <a:duotone>
              <a:schemeClr val="phClr">
                <a:shade val="70000"/>
                <a:satMod val="500000"/>
                <a:lumMod val="50000"/>
              </a:schemeClr>
              <a:schemeClr val="phClr">
                <a:satMod val="800000"/>
                <a:lumMod val="250000"/>
              </a:schemeClr>
            </a:duotone>
          </a:blip>
          <a:stretch/>
        </a:blipFill>
        <a:blipFill rotWithShape="1">
          <a:blip xmlns:r="http://schemas.openxmlformats.org/officeDocument/2006/relationships" r:embed="rId4">
            <a:duotone>
              <a:schemeClr val="phClr">
                <a:shade val="70000"/>
                <a:satMod val="500000"/>
                <a:lumMod val="50000"/>
              </a:schemeClr>
              <a:schemeClr val="phClr">
                <a:satMod val="800000"/>
                <a:lumMod val="250000"/>
              </a:schemeClr>
            </a:duotone>
          </a:blip>
          <a:stretch/>
        </a:blipFill>
        <a:blipFill rotWithShape="1">
          <a:blip xmlns:r="http://schemas.openxmlformats.org/officeDocument/2006/relationships" r:embed="rId5">
            <a:duotone>
              <a:schemeClr val="phClr">
                <a:shade val="70000"/>
                <a:satMod val="500000"/>
                <a:lumMod val="50000"/>
              </a:schemeClr>
              <a:schemeClr val="phClr">
                <a:satMod val="800000"/>
                <a:lumMod val="25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Infusion.thmx</Template>
  <TotalTime>1294</TotalTime>
  <Words>485</Words>
  <Application>Microsoft Macintosh PowerPoint</Application>
  <PresentationFormat>On-screen Show (4:3)</PresentationFormat>
  <Paragraphs>84</Paragraphs>
  <Slides>24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Infusion</vt:lpstr>
      <vt:lpstr>Building Comprehension Across All Three Phases of Reading  (B/D/A)  EDC 423</vt:lpstr>
      <vt:lpstr>Objectives  Linking WHAT to teach to HOW to teach</vt:lpstr>
      <vt:lpstr>Before Reading…students need to</vt:lpstr>
      <vt:lpstr>During Reading…students need to</vt:lpstr>
      <vt:lpstr>After Reading … students need to </vt:lpstr>
      <vt:lpstr>Activities that Span BDA</vt:lpstr>
      <vt:lpstr>Graphic Organizers:  K-W-L Chart (to guide purposeful reading)</vt:lpstr>
      <vt:lpstr>Graphic Organizers:  K-W-L Chart (to guide personal inquiry)</vt:lpstr>
      <vt:lpstr>Graphic Organizers: Story Maps for Narrative Texts </vt:lpstr>
      <vt:lpstr>Graphic Organizers: Story Maps/Sequence for Narrative Texts </vt:lpstr>
      <vt:lpstr>Problem Solution: Narrative Or Expository Text</vt:lpstr>
      <vt:lpstr>Cause/Effect Narrative Or Expository Text (before..during..after) </vt:lpstr>
      <vt:lpstr>Build Vocabulary To Deepen Comprehension</vt:lpstr>
      <vt:lpstr>Graphic Organizer Frayer Model (Vocabulary)</vt:lpstr>
      <vt:lpstr>Shades of Meaning</vt:lpstr>
      <vt:lpstr>PowerPoint Presentation</vt:lpstr>
      <vt:lpstr>PowerPoint Presentation</vt:lpstr>
      <vt:lpstr>Review concepts taught in class</vt:lpstr>
      <vt:lpstr>Support (make) or engage (invite them to create) second language learners</vt:lpstr>
      <vt:lpstr>Build content-area vocabulary, comprehension, and wait, fluency too??!! </vt:lpstr>
      <vt:lpstr>Explore the possibilities with ThingLink                                    (check our class wiki)</vt:lpstr>
      <vt:lpstr>Homework</vt:lpstr>
      <vt:lpstr>PowerPoint Presentation</vt:lpstr>
      <vt:lpstr>Anticipation Guide</vt:lpstr>
    </vt:vector>
  </TitlesOfParts>
  <Company>University of Rhode Island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Teacher and Teaching</dc:title>
  <dc:creator>Terry Deeney</dc:creator>
  <cp:lastModifiedBy>Julie Coiro</cp:lastModifiedBy>
  <cp:revision>163</cp:revision>
  <dcterms:created xsi:type="dcterms:W3CDTF">2014-10-07T00:52:28Z</dcterms:created>
  <dcterms:modified xsi:type="dcterms:W3CDTF">2017-10-24T13:25:30Z</dcterms:modified>
</cp:coreProperties>
</file>